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58" r:id="rId5"/>
    <p:sldId id="259" r:id="rId6"/>
    <p:sldId id="260" r:id="rId7"/>
    <p:sldId id="262" r:id="rId8"/>
    <p:sldId id="263" r:id="rId9"/>
    <p:sldId id="264" r:id="rId10"/>
    <p:sldId id="266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1220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308B391-34D4-E2B4-5F2B-40B9CDD620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11151"/>
            <a:ext cx="14630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MedScan: Multimodal Medical Report Analyzer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assistive AI system for medical report processing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Kapil &amp; Kamalesh Mukherjee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8E4377-4DDC-1AB3-60CE-C4F3F68446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8576" y="7722076"/>
            <a:ext cx="1941219" cy="3905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B69800-25F5-D560-B997-040C1FF1D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35259"/>
            <a:ext cx="14630400" cy="98242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363C51-2F03-00D4-1303-C9F972BCF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133" y="8907913"/>
            <a:ext cx="2372056" cy="381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ACC0E7-D246-2F9F-86B4-50DADB617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344" y="8907913"/>
            <a:ext cx="2372056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803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5333" y="593527"/>
            <a:ext cx="5523905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Motivation &amp; Context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5333" y="1785938"/>
            <a:ext cx="6978848" cy="1035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 reports contain valuable information in multiple formats—text, tables, and images—but lack standardization across healthcare providers.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55333" y="3015972"/>
            <a:ext cx="6978848" cy="1035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processing is time-consuming and prone to inconsistencies. Patients and healthcare professionals need better tools to organize and extract insights from diverse medical documents.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55333" y="4246007"/>
            <a:ext cx="6978848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explores how multimodal AI techniques can assist in structuring unstructured medical data.</a:t>
            </a:r>
            <a:endParaRPr lang="en-US" sz="16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295" y="1834515"/>
            <a:ext cx="5614273" cy="56142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0E5BAB-50E4-826F-F70A-27475E10E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58344" y="7715687"/>
            <a:ext cx="2372056" cy="5139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595305-3057-95EC-61C3-A88515C6B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68712"/>
            <a:ext cx="14630400" cy="879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400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929878" y="2066806"/>
            <a:ext cx="199548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64443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Challenge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3564731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28224" y="37991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Format Variability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428958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Reports come as scanned PDFs, images, or digital text with no consistent structure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564731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451396" y="3799165"/>
            <a:ext cx="29391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Mixed Content Types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451396" y="428958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 narratives, laboratory tables, and diagnostic images coexist in single documents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564731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74568" y="3799165"/>
            <a:ext cx="30927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Information Extraction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74568" y="4289584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Relevant data is buried within unstructured formats requiring manual effort to parse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58678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Existing tools handle only one content type at a time, creating gaps in comprehensive report analysis.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4B6823-3906-7F3C-F111-465DEE3E1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344" y="7493620"/>
            <a:ext cx="2372056" cy="7359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61217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Extract text from multiple document formats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 both digital PDFs and scanned images with OCR fallback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44313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Identify and extract tabular data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 lab reports and structured data tables accurately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42605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Structure unstructured reports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 narrative text into meaningful clinical sections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49094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Classify embedded medical images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 and categorize diagnostic image types within reports</a:t>
            </a: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58CB560-978F-9B4F-5A00-BD2677DFF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7971" y="7643789"/>
            <a:ext cx="2292429" cy="58581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0855"/>
            <a:ext cx="116689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This Project Includes—and Excludes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Within Scope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 extraction from PDF and image formats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Table detection and data extraction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Rule-based report structuring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 extraction and modality classification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06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Multi-format document processing pipeline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400" b="1" dirty="0"/>
              <a:t>This system does NOT provide: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599521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IN" sz="1750" dirty="0">
                <a:latin typeface="Inter" panose="020B0604020202020204" charset="0"/>
                <a:ea typeface="Inter" panose="020B0604020202020204" charset="0"/>
              </a:rPr>
              <a:t>Disease diagnosis or clinical interpretation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>
                <a:latin typeface="Inter" panose="020B0604020202020204" charset="0"/>
                <a:ea typeface="Inter" panose="020B0604020202020204" charset="0"/>
              </a:rPr>
              <a:t>Treatment recommendations or therapeutic guidance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99521" y="4822150"/>
            <a:ext cx="64733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>
                <a:latin typeface="Inter" panose="020B0604020202020204" charset="0"/>
                <a:ea typeface="Inter" panose="020B0604020202020204" charset="0"/>
              </a:rPr>
              <a:t>Clinical decision support or care protocols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>
                <a:latin typeface="Inter" panose="020B0604020202020204" charset="0"/>
                <a:ea typeface="Inter" panose="020B0604020202020204" charset="0"/>
              </a:rPr>
              <a:t>Replacement of specialist physicians or radiologists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99521" y="5706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>
                <a:latin typeface="Inter" panose="020B0604020202020204" charset="0"/>
                <a:ea typeface="Inter" panose="020B0604020202020204" charset="0"/>
              </a:rPr>
              <a:t>Validation for clinical or legal purposes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>
              <a:latin typeface="Inter" panose="020B0604020202020204" charset="0"/>
              <a:ea typeface="Inter" panose="020B060402020202020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A471F3B-3831-7878-2AC8-0A1762BBD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344" y="7537268"/>
            <a:ext cx="2372056" cy="6923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1655921" y="556260"/>
            <a:ext cx="1121212" cy="233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1546503" y="917258"/>
            <a:ext cx="6177915" cy="569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System Workflow Overview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1546503" y="1760815"/>
            <a:ext cx="11537275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processes documents through a sequential pipeline, with each module handling a specific extraction task.</a:t>
            </a:r>
            <a:endParaRPr lang="en-US" sz="1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503" y="2257782"/>
            <a:ext cx="912019" cy="109442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640925" y="2440186"/>
            <a:ext cx="228004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Input Handler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640925" y="2834521"/>
            <a:ext cx="10442853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PDF or image upload</a:t>
            </a:r>
            <a:endParaRPr lang="en-US" sz="14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503" y="3352205"/>
            <a:ext cx="912019" cy="109442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640925" y="3534608"/>
            <a:ext cx="228004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Text Module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2640925" y="3928943"/>
            <a:ext cx="10442853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Extract &amp; OCR</a:t>
            </a:r>
            <a:endParaRPr lang="en-US" sz="140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6503" y="4446627"/>
            <a:ext cx="912019" cy="109442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2640925" y="4629031"/>
            <a:ext cx="228004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Table Module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2640925" y="5023366"/>
            <a:ext cx="10442853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 &amp; parse</a:t>
            </a:r>
            <a:endParaRPr lang="en-US" sz="140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6503" y="5541050"/>
            <a:ext cx="912019" cy="1094423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2640925" y="5723453"/>
            <a:ext cx="228004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NLP Module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2640925" y="6117788"/>
            <a:ext cx="10442853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Structure text</a:t>
            </a:r>
            <a:endParaRPr lang="en-US" sz="1400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6503" y="6635472"/>
            <a:ext cx="912019" cy="1094423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2640925" y="6817876"/>
            <a:ext cx="228004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Image Module</a:t>
            </a:r>
            <a:endParaRPr lang="en-US" sz="1750" dirty="0"/>
          </a:p>
        </p:txBody>
      </p:sp>
      <p:sp>
        <p:nvSpPr>
          <p:cNvPr id="20" name="Text 13"/>
          <p:cNvSpPr/>
          <p:nvPr/>
        </p:nvSpPr>
        <p:spPr>
          <a:xfrm>
            <a:off x="2640925" y="7212211"/>
            <a:ext cx="10442853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Classify modality</a:t>
            </a:r>
            <a:endParaRPr lang="en-US" sz="1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2441AD7-84C1-C656-8121-EFF12CC6BC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03374" y="2224238"/>
            <a:ext cx="9527025" cy="60053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640" y="596979"/>
            <a:ext cx="6390442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Strategy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741640" y="1576983"/>
            <a:ext cx="13147119" cy="1605677"/>
          </a:xfrm>
          <a:prstGeom prst="roundRect">
            <a:avLst>
              <a:gd name="adj" fmla="val 554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4500" y="1599843"/>
            <a:ext cx="847606" cy="1559957"/>
          </a:xfrm>
          <a:prstGeom prst="roundRect">
            <a:avLst>
              <a:gd name="adj" fmla="val 7264"/>
            </a:avLst>
          </a:prstGeom>
          <a:solidFill>
            <a:srgbClr val="DADBF1"/>
          </a:solidFill>
          <a:ln/>
        </p:spPr>
      </p:sp>
      <p:sp>
        <p:nvSpPr>
          <p:cNvPr id="5" name="Text 3"/>
          <p:cNvSpPr/>
          <p:nvPr/>
        </p:nvSpPr>
        <p:spPr>
          <a:xfrm>
            <a:off x="1025604" y="2181106"/>
            <a:ext cx="317778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1823918" y="1811655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Prototyping Phase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1823918" y="2269808"/>
            <a:ext cx="11830169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Initial exploration and testing in Jupyter notebooks allowed rapid experimentation with different libraries and approaches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41640" y="3394472"/>
            <a:ext cx="13147119" cy="1271468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64500" y="3417332"/>
            <a:ext cx="847606" cy="1225748"/>
          </a:xfrm>
          <a:prstGeom prst="roundRect">
            <a:avLst>
              <a:gd name="adj" fmla="val 7264"/>
            </a:avLst>
          </a:prstGeom>
          <a:solidFill>
            <a:srgbClr val="DADBF1"/>
          </a:solidFill>
          <a:ln/>
        </p:spPr>
      </p:sp>
      <p:sp>
        <p:nvSpPr>
          <p:cNvPr id="10" name="Text 8"/>
          <p:cNvSpPr/>
          <p:nvPr/>
        </p:nvSpPr>
        <p:spPr>
          <a:xfrm>
            <a:off x="1025604" y="3831550"/>
            <a:ext cx="317778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500" dirty="0"/>
          </a:p>
        </p:txBody>
      </p:sp>
      <p:sp>
        <p:nvSpPr>
          <p:cNvPr id="11" name="Text 9"/>
          <p:cNvSpPr/>
          <p:nvPr/>
        </p:nvSpPr>
        <p:spPr>
          <a:xfrm>
            <a:off x="1823918" y="3629144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Modularization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1823918" y="4087297"/>
            <a:ext cx="1183016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Converted notebook code into reusable Python modules with clear separation of concerns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41640" y="4877753"/>
            <a:ext cx="13147119" cy="1271468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64500" y="4900613"/>
            <a:ext cx="847606" cy="1225748"/>
          </a:xfrm>
          <a:prstGeom prst="roundRect">
            <a:avLst>
              <a:gd name="adj" fmla="val 7264"/>
            </a:avLst>
          </a:prstGeom>
          <a:solidFill>
            <a:srgbClr val="DADBF1"/>
          </a:solidFill>
          <a:ln/>
        </p:spPr>
      </p:sp>
      <p:sp>
        <p:nvSpPr>
          <p:cNvPr id="15" name="Text 13"/>
          <p:cNvSpPr/>
          <p:nvPr/>
        </p:nvSpPr>
        <p:spPr>
          <a:xfrm>
            <a:off x="1025604" y="5314831"/>
            <a:ext cx="317778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500" dirty="0"/>
          </a:p>
        </p:txBody>
      </p:sp>
      <p:sp>
        <p:nvSpPr>
          <p:cNvPr id="16" name="Text 14"/>
          <p:cNvSpPr/>
          <p:nvPr/>
        </p:nvSpPr>
        <p:spPr>
          <a:xfrm>
            <a:off x="1823918" y="5112425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Component Testing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1823918" y="5570577"/>
            <a:ext cx="1183016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Tested each module independently with sample medical documents before integration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741640" y="6361033"/>
            <a:ext cx="13147119" cy="1271468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64500" y="6383893"/>
            <a:ext cx="847606" cy="1225748"/>
          </a:xfrm>
          <a:prstGeom prst="roundRect">
            <a:avLst>
              <a:gd name="adj" fmla="val 7264"/>
            </a:avLst>
          </a:prstGeom>
          <a:solidFill>
            <a:srgbClr val="DADBF1"/>
          </a:solidFill>
          <a:ln/>
        </p:spPr>
      </p:sp>
      <p:sp>
        <p:nvSpPr>
          <p:cNvPr id="20" name="Text 18"/>
          <p:cNvSpPr/>
          <p:nvPr/>
        </p:nvSpPr>
        <p:spPr>
          <a:xfrm>
            <a:off x="1025604" y="6798112"/>
            <a:ext cx="317778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500" dirty="0"/>
          </a:p>
        </p:txBody>
      </p:sp>
      <p:sp>
        <p:nvSpPr>
          <p:cNvPr id="21" name="Text 19"/>
          <p:cNvSpPr/>
          <p:nvPr/>
        </p:nvSpPr>
        <p:spPr>
          <a:xfrm>
            <a:off x="1823918" y="6595705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Pipeline Integration</a:t>
            </a:r>
            <a:endParaRPr lang="en-US" sz="2050" dirty="0"/>
          </a:p>
        </p:txBody>
      </p:sp>
      <p:sp>
        <p:nvSpPr>
          <p:cNvPr id="22" name="Text 20"/>
          <p:cNvSpPr/>
          <p:nvPr/>
        </p:nvSpPr>
        <p:spPr>
          <a:xfrm>
            <a:off x="1823918" y="7053858"/>
            <a:ext cx="1183016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Combined modules into unified workflow with error handling and logging</a:t>
            </a:r>
            <a:endParaRPr lang="en-US" sz="165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CDC3646-FFBF-CA2C-F639-BDFCD4C75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344" y="7704720"/>
            <a:ext cx="2372056" cy="5248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929878" y="1076563"/>
            <a:ext cx="104560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525548"/>
            <a:ext cx="66580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Results &amp; Learnings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8013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Worked Well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3824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OCR fallback successfully handled scanned documents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1875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Table extraction proved reliable for standard lab report formats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9926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Rule-based NLP provided consistent section identification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7977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CNN classification distinguished between major image modalities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801303"/>
            <a:ext cx="29878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Challenges &amp; Insights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33824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Poor quality scans degraded OCR accuracy significantly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1875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Non-standard table layouts required manual intervention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9926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Rule maintenance became complex with format variations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57977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training data constrained image classification scope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8580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iterative development approach allowed us to identify bottlenecks early and adapt our technical strategy accordingly.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E3F85BA-8022-3114-533A-5600F3763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344" y="7667703"/>
            <a:ext cx="2372056" cy="5618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474</Words>
  <Application>Microsoft Office PowerPoint</Application>
  <PresentationFormat>Custom</PresentationFormat>
  <Paragraphs>86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Inter Bold</vt:lpstr>
      <vt:lpstr>Arial</vt:lpstr>
      <vt:lpstr>Inter Light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Kapil Rohilla</dc:creator>
  <cp:lastModifiedBy>Kapil Rohilla</cp:lastModifiedBy>
  <cp:revision>12</cp:revision>
  <dcterms:created xsi:type="dcterms:W3CDTF">2026-01-26T16:53:39Z</dcterms:created>
  <dcterms:modified xsi:type="dcterms:W3CDTF">2026-01-27T03:08:56Z</dcterms:modified>
</cp:coreProperties>
</file>